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385054-F76B-46C6-BE4F-89F5573AA007}" type="datetimeFigureOut">
              <a:rPr lang="en-US" smtClean="0"/>
              <a:t>9/20/2018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713DAB-ABAC-499E-807D-EDA34E2D3FF6}" type="slidenum">
              <a:rPr lang="en-US" smtClean="0"/>
              <a:t>‹#›</a:t>
            </a:fld>
            <a:endParaRPr lang="en-US"/>
          </a:p>
        </p:txBody>
      </p:sp>
    </p:spTree>
    <p:extLst>
      <p:ext uri="{BB962C8B-B14F-4D97-AF65-F5344CB8AC3E}">
        <p14:creationId xmlns:p14="http://schemas.microsoft.com/office/powerpoint/2010/main" val="1153100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713DAB-ABAC-499E-807D-EDA34E2D3FF6}" type="slidenum">
              <a:rPr lang="en-US" smtClean="0"/>
              <a:t>5</a:t>
            </a:fld>
            <a:endParaRPr lang="en-US"/>
          </a:p>
        </p:txBody>
      </p:sp>
    </p:spTree>
    <p:extLst>
      <p:ext uri="{BB962C8B-B14F-4D97-AF65-F5344CB8AC3E}">
        <p14:creationId xmlns:p14="http://schemas.microsoft.com/office/powerpoint/2010/main" val="721929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9/20/2018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8800" dirty="0" smtClean="0"/>
              <a:t>Curriculum Night </a:t>
            </a:r>
            <a:r>
              <a:rPr lang="en-US" sz="8800" dirty="0" smtClean="0"/>
              <a:t>2018</a:t>
            </a:r>
            <a:endParaRPr lang="en-US" sz="88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18642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8800" y="533400"/>
            <a:ext cx="8699500" cy="5386090"/>
          </a:xfrm>
          <a:prstGeom prst="rect">
            <a:avLst/>
          </a:prstGeom>
          <a:noFill/>
        </p:spPr>
        <p:txBody>
          <a:bodyPr wrap="square" rtlCol="0">
            <a:spAutoFit/>
          </a:bodyPr>
          <a:lstStyle/>
          <a:p>
            <a:r>
              <a:rPr lang="en-US" sz="3600" b="1" u="sng" dirty="0" smtClean="0"/>
              <a:t>My goals</a:t>
            </a:r>
          </a:p>
          <a:p>
            <a:pPr>
              <a:lnSpc>
                <a:spcPct val="150000"/>
              </a:lnSpc>
            </a:pPr>
            <a:r>
              <a:rPr lang="en-US" sz="3000" dirty="0" smtClean="0"/>
              <a:t>By the end of this course, I want your child to:</a:t>
            </a:r>
          </a:p>
          <a:p>
            <a:pPr marL="342900" indent="-342900">
              <a:lnSpc>
                <a:spcPct val="150000"/>
              </a:lnSpc>
              <a:buFont typeface="Arial" panose="020B0604020202020204" pitchFamily="34" charset="0"/>
              <a:buChar char="•"/>
            </a:pPr>
            <a:r>
              <a:rPr lang="en-US" sz="3000" dirty="0" smtClean="0"/>
              <a:t>Have a better grasp of </a:t>
            </a:r>
            <a:r>
              <a:rPr lang="en-US" sz="3000" b="1" dirty="0" smtClean="0"/>
              <a:t>how</a:t>
            </a:r>
            <a:r>
              <a:rPr lang="en-US" sz="3000" dirty="0" smtClean="0"/>
              <a:t> they learn</a:t>
            </a:r>
          </a:p>
          <a:p>
            <a:pPr marL="342900" indent="-342900">
              <a:lnSpc>
                <a:spcPct val="150000"/>
              </a:lnSpc>
              <a:buFont typeface="Arial" panose="020B0604020202020204" pitchFamily="34" charset="0"/>
              <a:buChar char="•"/>
            </a:pPr>
            <a:r>
              <a:rPr lang="en-US" sz="3000" dirty="0" smtClean="0"/>
              <a:t>Be a better problem solver</a:t>
            </a:r>
          </a:p>
          <a:p>
            <a:pPr marL="342900" indent="-342900">
              <a:lnSpc>
                <a:spcPct val="150000"/>
              </a:lnSpc>
              <a:buFont typeface="Arial" panose="020B0604020202020204" pitchFamily="34" charset="0"/>
              <a:buChar char="•"/>
            </a:pPr>
            <a:r>
              <a:rPr lang="en-US" sz="3000" dirty="0" smtClean="0"/>
              <a:t>See more connections, mathematical or other</a:t>
            </a:r>
          </a:p>
          <a:p>
            <a:pPr marL="342900" indent="-342900">
              <a:lnSpc>
                <a:spcPct val="150000"/>
              </a:lnSpc>
              <a:buFont typeface="Arial" panose="020B0604020202020204" pitchFamily="34" charset="0"/>
              <a:buChar char="•"/>
            </a:pPr>
            <a:r>
              <a:rPr lang="en-US" sz="3000" dirty="0" smtClean="0"/>
              <a:t>Be prepared to successfully complete the calculus portion of the curriculum next year.</a:t>
            </a:r>
          </a:p>
          <a:p>
            <a:pPr marL="342900" indent="-342900">
              <a:buFont typeface="Arial" panose="020B0604020202020204" pitchFamily="34" charset="0"/>
              <a:buChar char="•"/>
            </a:pPr>
            <a:endParaRPr lang="en-US" sz="2000" dirty="0" smtClean="0"/>
          </a:p>
          <a:p>
            <a:endParaRPr lang="en-US" dirty="0"/>
          </a:p>
        </p:txBody>
      </p:sp>
    </p:spTree>
    <p:extLst>
      <p:ext uri="{BB962C8B-B14F-4D97-AF65-F5344CB8AC3E}">
        <p14:creationId xmlns:p14="http://schemas.microsoft.com/office/powerpoint/2010/main" val="6599973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2607767" y="1301102"/>
            <a:ext cx="7901354" cy="646331"/>
          </a:xfrm>
          <a:prstGeom prst="rect">
            <a:avLst/>
          </a:prstGeom>
          <a:noFill/>
        </p:spPr>
        <p:txBody>
          <a:bodyPr wrap="square" rtlCol="0">
            <a:spAutoFit/>
          </a:bodyPr>
          <a:lstStyle/>
          <a:p>
            <a:r>
              <a:rPr lang="en-US" sz="3600" dirty="0" smtClean="0"/>
              <a:t>The IB Learner Profile</a:t>
            </a:r>
            <a:endParaRPr lang="en-US" sz="3600" dirty="0"/>
          </a:p>
        </p:txBody>
      </p:sp>
      <p:pic>
        <p:nvPicPr>
          <p:cNvPr id="3" name="Picture 2"/>
          <p:cNvPicPr>
            <a:picLocks noChangeAspect="1"/>
          </p:cNvPicPr>
          <p:nvPr/>
        </p:nvPicPr>
        <p:blipFill rotWithShape="1">
          <a:blip r:embed="rId2">
            <a:extLst>
              <a:ext uri="{BEBA8EAE-BF5A-486C-A8C5-ECC9F3942E4B}">
                <a14:imgProps xmlns:a14="http://schemas.microsoft.com/office/drawing/2010/main">
                  <a14:imgLayer r:embed="rId3">
                    <a14:imgEffect>
                      <a14:sharpenSoften amount="50000"/>
                    </a14:imgEffect>
                  </a14:imgLayer>
                </a14:imgProps>
              </a:ext>
            </a:extLst>
          </a:blip>
          <a:srcRect r="4325" b="3805"/>
          <a:stretch/>
        </p:blipFill>
        <p:spPr>
          <a:xfrm>
            <a:off x="1959298" y="0"/>
            <a:ext cx="6306397" cy="6256421"/>
          </a:xfrm>
          <a:prstGeom prst="rect">
            <a:avLst/>
          </a:prstGeom>
        </p:spPr>
      </p:pic>
    </p:spTree>
    <p:extLst>
      <p:ext uri="{BB962C8B-B14F-4D97-AF65-F5344CB8AC3E}">
        <p14:creationId xmlns:p14="http://schemas.microsoft.com/office/powerpoint/2010/main" val="11497358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0179" y="625642"/>
            <a:ext cx="8734927" cy="5539978"/>
          </a:xfrm>
          <a:prstGeom prst="rect">
            <a:avLst/>
          </a:prstGeom>
          <a:noFill/>
        </p:spPr>
        <p:txBody>
          <a:bodyPr wrap="square" rtlCol="0">
            <a:spAutoFit/>
          </a:bodyPr>
          <a:lstStyle/>
          <a:p>
            <a:pPr>
              <a:lnSpc>
                <a:spcPct val="150000"/>
              </a:lnSpc>
            </a:pPr>
            <a:r>
              <a:rPr lang="en-US" sz="3600" dirty="0" smtClean="0"/>
              <a:t>Topics for IB Math SL 1</a:t>
            </a:r>
          </a:p>
          <a:p>
            <a:pPr>
              <a:lnSpc>
                <a:spcPct val="150000"/>
              </a:lnSpc>
            </a:pPr>
            <a:endParaRPr lang="en-US" sz="2000" dirty="0"/>
          </a:p>
          <a:p>
            <a:pPr marL="285750" indent="-285750">
              <a:lnSpc>
                <a:spcPct val="150000"/>
              </a:lnSpc>
              <a:buFont typeface="Arial" panose="020B0604020202020204" pitchFamily="34" charset="0"/>
              <a:buChar char="•"/>
            </a:pPr>
            <a:r>
              <a:rPr lang="en-US" sz="3600" dirty="0" smtClean="0"/>
              <a:t>Algebra</a:t>
            </a:r>
          </a:p>
          <a:p>
            <a:pPr marL="285750" indent="-285750">
              <a:lnSpc>
                <a:spcPct val="150000"/>
              </a:lnSpc>
              <a:buFont typeface="Arial" panose="020B0604020202020204" pitchFamily="34" charset="0"/>
              <a:buChar char="•"/>
            </a:pPr>
            <a:r>
              <a:rPr lang="en-US" sz="3600" dirty="0" smtClean="0"/>
              <a:t>Functions and Equations</a:t>
            </a:r>
          </a:p>
          <a:p>
            <a:pPr marL="285750" indent="-285750">
              <a:lnSpc>
                <a:spcPct val="150000"/>
              </a:lnSpc>
              <a:buFont typeface="Arial" panose="020B0604020202020204" pitchFamily="34" charset="0"/>
              <a:buChar char="•"/>
            </a:pPr>
            <a:r>
              <a:rPr lang="en-US" sz="3600" dirty="0" smtClean="0"/>
              <a:t>Circular Functions and Trigonometry</a:t>
            </a:r>
          </a:p>
          <a:p>
            <a:pPr marL="285750" indent="-285750">
              <a:lnSpc>
                <a:spcPct val="150000"/>
              </a:lnSpc>
              <a:buFont typeface="Arial" panose="020B0604020202020204" pitchFamily="34" charset="0"/>
              <a:buChar char="•"/>
            </a:pPr>
            <a:r>
              <a:rPr lang="en-US" sz="3600" dirty="0" smtClean="0"/>
              <a:t>Vectors</a:t>
            </a:r>
          </a:p>
          <a:p>
            <a:pPr marL="285750" indent="-285750">
              <a:lnSpc>
                <a:spcPct val="150000"/>
              </a:lnSpc>
              <a:buFont typeface="Arial" panose="020B0604020202020204" pitchFamily="34" charset="0"/>
              <a:buChar char="•"/>
            </a:pPr>
            <a:r>
              <a:rPr lang="en-US" sz="3600" dirty="0" smtClean="0"/>
              <a:t>Statistics and Probability</a:t>
            </a:r>
            <a:endParaRPr lang="en-US" sz="3600" dirty="0"/>
          </a:p>
        </p:txBody>
      </p:sp>
    </p:spTree>
    <p:extLst>
      <p:ext uri="{BB962C8B-B14F-4D97-AF65-F5344CB8AC3E}">
        <p14:creationId xmlns:p14="http://schemas.microsoft.com/office/powerpoint/2010/main" val="236227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8585" y="257908"/>
            <a:ext cx="8804030" cy="5078313"/>
          </a:xfrm>
          <a:prstGeom prst="rect">
            <a:avLst/>
          </a:prstGeom>
          <a:noFill/>
        </p:spPr>
        <p:txBody>
          <a:bodyPr wrap="square" rtlCol="0">
            <a:spAutoFit/>
          </a:bodyPr>
          <a:lstStyle/>
          <a:p>
            <a:pPr>
              <a:lnSpc>
                <a:spcPct val="150000"/>
              </a:lnSpc>
            </a:pPr>
            <a:r>
              <a:rPr lang="en-US" sz="3600" dirty="0" smtClean="0"/>
              <a:t>Students are familiar with most of the these topics, however they have not gone into the depth that IB expects. There are also symbols and notation not commonly used in the US that students will familiarize themselves with.</a:t>
            </a:r>
            <a:endParaRPr lang="en-US" sz="3600" dirty="0"/>
          </a:p>
        </p:txBody>
      </p:sp>
    </p:spTree>
    <p:extLst>
      <p:ext uri="{BB962C8B-B14F-4D97-AF65-F5344CB8AC3E}">
        <p14:creationId xmlns:p14="http://schemas.microsoft.com/office/powerpoint/2010/main" val="41859397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30200"/>
            <a:ext cx="8991600" cy="6001643"/>
          </a:xfrm>
          <a:prstGeom prst="rect">
            <a:avLst/>
          </a:prstGeom>
          <a:noFill/>
        </p:spPr>
        <p:txBody>
          <a:bodyPr wrap="square" rtlCol="0">
            <a:spAutoFit/>
          </a:bodyPr>
          <a:lstStyle/>
          <a:p>
            <a:r>
              <a:rPr lang="en-US" sz="3200" dirty="0" smtClean="0"/>
              <a:t>This year we will work on taking more ownership of our learning. The more we are able to encourage students to be active, involved, and aware of their own learning, the stronger an all-around student they’ll be. Think “Life-long learner”!!!! </a:t>
            </a:r>
          </a:p>
          <a:p>
            <a:endParaRPr lang="en-US" sz="3200" dirty="0"/>
          </a:p>
          <a:p>
            <a:r>
              <a:rPr lang="en-US" sz="3200" dirty="0" smtClean="0"/>
              <a:t>There is a much larger focus on meta-cognition and analyzing a problem.</a:t>
            </a:r>
          </a:p>
          <a:p>
            <a:endParaRPr lang="en-US" sz="3200" dirty="0"/>
          </a:p>
          <a:p>
            <a:r>
              <a:rPr lang="en-US" sz="3200" dirty="0" smtClean="0"/>
              <a:t>IB LOVES for students to make connections, between content and across contents.</a:t>
            </a:r>
            <a:endParaRPr lang="en-US" sz="3200" dirty="0"/>
          </a:p>
        </p:txBody>
      </p:sp>
    </p:spTree>
    <p:extLst>
      <p:ext uri="{BB962C8B-B14F-4D97-AF65-F5344CB8AC3E}">
        <p14:creationId xmlns:p14="http://schemas.microsoft.com/office/powerpoint/2010/main" val="40492563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9400" y="177800"/>
            <a:ext cx="9080500" cy="7017306"/>
          </a:xfrm>
          <a:prstGeom prst="rect">
            <a:avLst/>
          </a:prstGeom>
          <a:noFill/>
        </p:spPr>
        <p:txBody>
          <a:bodyPr wrap="square" rtlCol="0">
            <a:spAutoFit/>
          </a:bodyPr>
          <a:lstStyle/>
          <a:p>
            <a:pPr>
              <a:lnSpc>
                <a:spcPct val="150000"/>
              </a:lnSpc>
            </a:pPr>
            <a:r>
              <a:rPr lang="en-US" sz="3600" dirty="0" smtClean="0"/>
              <a:t>Quick Facts About Ms. Blackert:</a:t>
            </a:r>
          </a:p>
          <a:p>
            <a:pPr marL="285750" indent="-285750">
              <a:lnSpc>
                <a:spcPct val="150000"/>
              </a:lnSpc>
              <a:buFont typeface="Arial" panose="020B0604020202020204" pitchFamily="34" charset="0"/>
              <a:buChar char="•"/>
            </a:pPr>
            <a:r>
              <a:rPr lang="en-US" sz="3600" dirty="0" smtClean="0"/>
              <a:t>21</a:t>
            </a:r>
            <a:r>
              <a:rPr lang="en-US" sz="3600" baseline="30000" dirty="0" smtClean="0"/>
              <a:t>st</a:t>
            </a:r>
            <a:r>
              <a:rPr lang="en-US" sz="3600" dirty="0" smtClean="0"/>
              <a:t> year </a:t>
            </a:r>
            <a:r>
              <a:rPr lang="en-US" sz="3600" dirty="0" smtClean="0"/>
              <a:t>in CMS</a:t>
            </a:r>
          </a:p>
          <a:p>
            <a:pPr marL="285750" indent="-285750">
              <a:lnSpc>
                <a:spcPct val="150000"/>
              </a:lnSpc>
              <a:buFont typeface="Arial" panose="020B0604020202020204" pitchFamily="34" charset="0"/>
              <a:buChar char="•"/>
            </a:pPr>
            <a:r>
              <a:rPr lang="en-US" sz="3600" dirty="0" smtClean="0"/>
              <a:t>13</a:t>
            </a:r>
            <a:r>
              <a:rPr lang="en-US" sz="3600" baseline="30000" dirty="0" smtClean="0"/>
              <a:t>th</a:t>
            </a:r>
            <a:r>
              <a:rPr lang="en-US" sz="3600" dirty="0" smtClean="0"/>
              <a:t> </a:t>
            </a:r>
            <a:r>
              <a:rPr lang="en-US" sz="3600" dirty="0" smtClean="0"/>
              <a:t>year at MPHS</a:t>
            </a:r>
          </a:p>
          <a:p>
            <a:pPr marL="285750" indent="-285750">
              <a:lnSpc>
                <a:spcPct val="150000"/>
              </a:lnSpc>
              <a:buFont typeface="Arial" panose="020B0604020202020204" pitchFamily="34" charset="0"/>
              <a:buChar char="•"/>
            </a:pPr>
            <a:r>
              <a:rPr lang="en-US" sz="3600" dirty="0" smtClean="0"/>
              <a:t>I </a:t>
            </a:r>
            <a:r>
              <a:rPr lang="en-US" sz="3600" dirty="0"/>
              <a:t>LOVE, LOVE, LOVE teaching high school math!!!!</a:t>
            </a:r>
          </a:p>
          <a:p>
            <a:pPr marL="285750" indent="-285750">
              <a:lnSpc>
                <a:spcPct val="150000"/>
              </a:lnSpc>
              <a:buFont typeface="Arial" panose="020B0604020202020204" pitchFamily="34" charset="0"/>
              <a:buChar char="•"/>
            </a:pPr>
            <a:r>
              <a:rPr lang="en-US" sz="3600" dirty="0" smtClean="0"/>
              <a:t>msblackert.weebly.com</a:t>
            </a:r>
          </a:p>
          <a:p>
            <a:pPr marL="285750" indent="-285750">
              <a:lnSpc>
                <a:spcPct val="150000"/>
              </a:lnSpc>
              <a:buFont typeface="Arial" panose="020B0604020202020204" pitchFamily="34" charset="0"/>
              <a:buChar char="•"/>
            </a:pPr>
            <a:r>
              <a:rPr lang="en-US" sz="3600" dirty="0" smtClean="0"/>
              <a:t>karen.blackert@cms.k12.nc.us</a:t>
            </a:r>
            <a:endParaRPr lang="en-US" sz="3600" dirty="0"/>
          </a:p>
          <a:p>
            <a:pPr marL="285750" indent="-285750">
              <a:lnSpc>
                <a:spcPct val="150000"/>
              </a:lnSpc>
              <a:buFont typeface="Arial" panose="020B0604020202020204" pitchFamily="34" charset="0"/>
              <a:buChar char="•"/>
            </a:pPr>
            <a:endParaRPr lang="en-US" sz="3600" dirty="0" smtClean="0"/>
          </a:p>
          <a:p>
            <a:endParaRPr lang="en-US" dirty="0"/>
          </a:p>
        </p:txBody>
      </p:sp>
    </p:spTree>
    <p:extLst>
      <p:ext uri="{BB962C8B-B14F-4D97-AF65-F5344CB8AC3E}">
        <p14:creationId xmlns:p14="http://schemas.microsoft.com/office/powerpoint/2010/main" val="3065180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8300" y="304800"/>
            <a:ext cx="8991600" cy="4247317"/>
          </a:xfrm>
          <a:prstGeom prst="rect">
            <a:avLst/>
          </a:prstGeom>
          <a:noFill/>
        </p:spPr>
        <p:txBody>
          <a:bodyPr wrap="square" rtlCol="0">
            <a:spAutoFit/>
          </a:bodyPr>
          <a:lstStyle/>
          <a:p>
            <a:r>
              <a:rPr lang="en-US" sz="6000" dirty="0" smtClean="0"/>
              <a:t>Classroom Donations?</a:t>
            </a:r>
          </a:p>
          <a:p>
            <a:endParaRPr lang="en-US" dirty="0"/>
          </a:p>
          <a:p>
            <a:r>
              <a:rPr lang="en-US" sz="4800" dirty="0" smtClean="0"/>
              <a:t>The PTSO and IB PAC do such a fantastic job supporting teachers. Please continue to support these organizations! =)</a:t>
            </a:r>
            <a:endParaRPr lang="en-US" sz="4800" dirty="0"/>
          </a:p>
        </p:txBody>
      </p:sp>
      <p:sp>
        <p:nvSpPr>
          <p:cNvPr id="3" name="TextBox 2"/>
          <p:cNvSpPr txBox="1"/>
          <p:nvPr/>
        </p:nvSpPr>
        <p:spPr>
          <a:xfrm>
            <a:off x="1879600" y="4737100"/>
            <a:ext cx="6667500" cy="1107996"/>
          </a:xfrm>
          <a:prstGeom prst="rect">
            <a:avLst/>
          </a:prstGeom>
          <a:noFill/>
        </p:spPr>
        <p:txBody>
          <a:bodyPr wrap="square" rtlCol="0">
            <a:spAutoFit/>
          </a:bodyPr>
          <a:lstStyle/>
          <a:p>
            <a:pPr algn="ctr"/>
            <a:r>
              <a:rPr lang="en-US" sz="6600" dirty="0" smtClean="0">
                <a:solidFill>
                  <a:srgbClr val="0070C0"/>
                </a:solidFill>
              </a:rPr>
              <a:t>Thank you!!</a:t>
            </a:r>
            <a:endParaRPr lang="en-US" sz="6600" dirty="0">
              <a:solidFill>
                <a:srgbClr val="0070C0"/>
              </a:solidFill>
            </a:endParaRPr>
          </a:p>
        </p:txBody>
      </p:sp>
    </p:spTree>
    <p:extLst>
      <p:ext uri="{BB962C8B-B14F-4D97-AF65-F5344CB8AC3E}">
        <p14:creationId xmlns:p14="http://schemas.microsoft.com/office/powerpoint/2010/main" val="254329403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107</TotalTime>
  <Words>245</Words>
  <Application>Microsoft Office PowerPoint</Application>
  <PresentationFormat>Widescreen</PresentationFormat>
  <Paragraphs>32</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Trebuchet MS</vt:lpstr>
      <vt:lpstr>Wingdings 3</vt:lpstr>
      <vt:lpstr>Facet</vt:lpstr>
      <vt:lpstr>Curriculum Night 2018</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Charlotte Mecklenburg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Night 2017</dc:title>
  <dc:creator>Blackert, Karen J.</dc:creator>
  <cp:lastModifiedBy>Blackert, Karen J.</cp:lastModifiedBy>
  <cp:revision>16</cp:revision>
  <dcterms:created xsi:type="dcterms:W3CDTF">2017-08-31T10:37:02Z</dcterms:created>
  <dcterms:modified xsi:type="dcterms:W3CDTF">2018-09-20T12:51:25Z</dcterms:modified>
</cp:coreProperties>
</file>